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57" r:id="rId2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h, Christopher" userId="33daa6f6-f663-4426-9511-ac79425e9351" providerId="ADAL" clId="{8A843C5E-B0E4-4FCF-986C-356B04C0DDE0}"/>
    <pc:docChg chg="modSld">
      <pc:chgData name="Goh, Christopher" userId="33daa6f6-f663-4426-9511-ac79425e9351" providerId="ADAL" clId="{8A843C5E-B0E4-4FCF-986C-356B04C0DDE0}" dt="2026-04-06T05:35:17.820" v="144" actId="20577"/>
      <pc:docMkLst>
        <pc:docMk/>
      </pc:docMkLst>
      <pc:sldChg chg="modSp mod">
        <pc:chgData name="Goh, Christopher" userId="33daa6f6-f663-4426-9511-ac79425e9351" providerId="ADAL" clId="{8A843C5E-B0E4-4FCF-986C-356B04C0DDE0}" dt="2026-04-06T05:35:17.820" v="144" actId="20577"/>
        <pc:sldMkLst>
          <pc:docMk/>
          <pc:sldMk cId="57373352" sldId="257"/>
        </pc:sldMkLst>
        <pc:graphicFrameChg chg="modGraphic">
          <ac:chgData name="Goh, Christopher" userId="33daa6f6-f663-4426-9511-ac79425e9351" providerId="ADAL" clId="{8A843C5E-B0E4-4FCF-986C-356B04C0DDE0}" dt="2026-04-06T05:35:17.820" v="144" actId="20577"/>
          <ac:graphicFrameMkLst>
            <pc:docMk/>
            <pc:sldMk cId="57373352" sldId="257"/>
            <ac:graphicFrameMk id="5" creationId="{0CDD9DF8-E379-59F2-E6BA-3ADC85476D7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1E087-C258-41BD-B341-C7852A291AE8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55A06-A200-4E51-960D-E4023535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4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43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1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1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9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4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5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1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33C13-A6BE-4D40-BC63-8994DDA0C333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4C40D-6F8B-4D09-9DD3-E55F6BC87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7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FECF6A8-26AB-43EA-B46B-5A80051E7FDB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21"/>
            <a:ext cx="6858000" cy="315527"/>
          </a:xfrm>
          <a:prstGeom prst="rect">
            <a:avLst/>
          </a:prstGeom>
          <a:solidFill>
            <a:schemeClr val="tx1"/>
          </a:solidFill>
        </p:spPr>
        <p:txBody>
          <a:bodyPr vert="horz" lIns="63305" tIns="31652" rIns="63305" bIns="31652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3: Influencing Others</a:t>
            </a:r>
            <a:endParaRPr lang="en-US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F579282D-C422-4451-B549-86DA32502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9" y="359563"/>
            <a:ext cx="6731295" cy="646331"/>
          </a:xfrm>
          <a:prstGeom prst="rect">
            <a:avLst/>
          </a:prstGeom>
          <a:noFill/>
          <a:ln w="57150" cmpd="thickThin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71455" indent="-171455" fontAlgn="base"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Objective:</a:t>
            </a:r>
          </a:p>
          <a:p>
            <a:pPr fontAlgn="base"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end of this session, you will learn practical tips to influence others to achieve your desired outcomes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39226681-1637-4024-B524-CB9925CA3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7" y="1108417"/>
            <a:ext cx="5143500" cy="28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6858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17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What does “Influence” mean to you?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259E4AA7-0943-484F-AEF5-A58B1F313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70727"/>
            <a:ext cx="633046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858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450"/>
              </a:spcAft>
              <a:buSzPct val="90000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Arial" panose="020B0604020202020204" pitchFamily="34" charset="0"/>
              </a:rPr>
              <a:t>What benefits will you gain by being able to influence others effectively?</a:t>
            </a:r>
            <a:endParaRPr lang="en-US" sz="1200" dirty="0">
              <a:cs typeface="Arial" panose="020B0604020202020204" pitchFamily="34" charset="0"/>
            </a:endParaRPr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BBB21D83-AF4C-4BD6-AB1D-BDB20B6F1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438" y="4224745"/>
            <a:ext cx="6857999" cy="28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858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17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defRPr/>
            </a:pPr>
            <a:r>
              <a:rPr lang="en-US" sz="1200" b="1" u="sng" kern="0" dirty="0">
                <a:solidFill>
                  <a:srgbClr val="000000"/>
                </a:solidFill>
                <a:cs typeface="Arial" panose="020B0604020202020204" pitchFamily="34" charset="0"/>
              </a:rPr>
              <a:t>Four Key Skills to Influencing Others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1021E4-6A34-4668-A121-9F443EF5FCF2}"/>
              </a:ext>
            </a:extLst>
          </p:cNvPr>
          <p:cNvSpPr/>
          <p:nvPr/>
        </p:nvSpPr>
        <p:spPr>
          <a:xfrm>
            <a:off x="0" y="7269767"/>
            <a:ext cx="6865707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17" fontAlgn="base">
              <a:spcAft>
                <a:spcPts val="300"/>
              </a:spcAft>
              <a:defRPr/>
            </a:pPr>
            <a:r>
              <a:rPr lang="en-US" sz="12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Take-Aways and Action Plans</a:t>
            </a:r>
          </a:p>
          <a:p>
            <a:pPr defTabSz="685817" fontAlgn="base">
              <a:spcAft>
                <a:spcPts val="30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your key take-aways from this session?</a:t>
            </a:r>
          </a:p>
          <a:p>
            <a:pPr defTabSz="685817" fontAlgn="base">
              <a:spcAft>
                <a:spcPts val="300"/>
              </a:spcAft>
              <a:defRPr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17" fontAlgn="base">
              <a:spcAft>
                <a:spcPts val="300"/>
              </a:spcAft>
              <a:defRPr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17" fontAlgn="base">
              <a:spcAft>
                <a:spcPts val="300"/>
              </a:spcAft>
              <a:defRPr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17" fontAlgn="base">
              <a:spcAft>
                <a:spcPts val="300"/>
              </a:spcAft>
              <a:defRPr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17" fontAlgn="base">
              <a:spcAft>
                <a:spcPts val="30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actions will you stop / start / continue to do / do differently the next time you want to influence others?</a:t>
            </a:r>
          </a:p>
        </p:txBody>
      </p:sp>
      <p:sp>
        <p:nvSpPr>
          <p:cNvPr id="3" name="Text Box 17">
            <a:extLst>
              <a:ext uri="{FF2B5EF4-FFF2-40B4-BE49-F238E27FC236}">
                <a16:creationId xmlns:a16="http://schemas.microsoft.com/office/drawing/2014/main" id="{F6FB6686-9AE0-9934-3F0E-C284DFA3B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" y="3027562"/>
            <a:ext cx="633046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6858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1200" dirty="0">
                <a:cs typeface="Arial" panose="020B0604020202020204" pitchFamily="34" charset="0"/>
              </a:rPr>
              <a:t>What obstacles or barriers do you face when exercising your influence?</a:t>
            </a:r>
            <a:endParaRPr lang="en-SG" sz="1200" dirty="0">
              <a:cs typeface="Arial" panose="020B0604020202020204" pitchFamily="34" charset="0"/>
            </a:endParaRPr>
          </a:p>
        </p:txBody>
      </p:sp>
      <p:sp>
        <p:nvSpPr>
          <p:cNvPr id="4" name="Line 25">
            <a:extLst>
              <a:ext uri="{FF2B5EF4-FFF2-40B4-BE49-F238E27FC236}">
                <a16:creationId xmlns:a16="http://schemas.microsoft.com/office/drawing/2014/main" id="{2DED6CD9-9DD5-E9BC-E009-831662C7BE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3011348"/>
            <a:ext cx="6858000" cy="275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685817" fontAlgn="base">
              <a:spcBef>
                <a:spcPct val="0"/>
              </a:spcBef>
              <a:spcAft>
                <a:spcPct val="0"/>
              </a:spcAft>
              <a:defRPr/>
            </a:pPr>
            <a:endParaRPr lang="en-SG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CDD9DF8-E379-59F2-E6BA-3ADC85476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155759"/>
              </p:ext>
            </p:extLst>
          </p:nvPr>
        </p:nvGraphicFramePr>
        <p:xfrm>
          <a:off x="542208" y="4466170"/>
          <a:ext cx="5821014" cy="259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0507">
                  <a:extLst>
                    <a:ext uri="{9D8B030D-6E8A-4147-A177-3AD203B41FA5}">
                      <a16:colId xmlns:a16="http://schemas.microsoft.com/office/drawing/2014/main" val="2373632556"/>
                    </a:ext>
                  </a:extLst>
                </a:gridCol>
                <a:gridCol w="2910507">
                  <a:extLst>
                    <a:ext uri="{9D8B030D-6E8A-4147-A177-3AD203B41FA5}">
                      <a16:colId xmlns:a16="http://schemas.microsoft.com/office/drawing/2014/main" val="3398508706"/>
                    </a:ext>
                  </a:extLst>
                </a:gridCol>
              </a:tblGrid>
              <a:tr h="129751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L______________ N____________</a:t>
                      </a:r>
                      <a:endParaRPr lang="en-SG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108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Y_______ B_______</a:t>
                      </a:r>
                      <a:endParaRPr lang="en-SG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1080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1017980"/>
                  </a:ext>
                </a:extLst>
              </a:tr>
              <a:tr h="129751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O_________________ S________</a:t>
                      </a:r>
                      <a:endParaRPr lang="en-SG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108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B___________ T______</a:t>
                      </a:r>
                      <a:endParaRPr lang="en-SG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1080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353918"/>
                  </a:ext>
                </a:extLst>
              </a:tr>
            </a:tbl>
          </a:graphicData>
        </a:graphic>
      </p:graphicFrame>
      <p:sp>
        <p:nvSpPr>
          <p:cNvPr id="7" name="Line 25">
            <a:extLst>
              <a:ext uri="{FF2B5EF4-FFF2-40B4-BE49-F238E27FC236}">
                <a16:creationId xmlns:a16="http://schemas.microsoft.com/office/drawing/2014/main" id="{08EAEBCE-F5A4-95E7-AC28-45032DAE23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057786"/>
            <a:ext cx="6858000" cy="275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685817" fontAlgn="base">
              <a:spcBef>
                <a:spcPct val="0"/>
              </a:spcBef>
              <a:spcAft>
                <a:spcPct val="0"/>
              </a:spcAft>
              <a:defRPr/>
            </a:pPr>
            <a:endParaRPr lang="en-SG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25">
            <a:extLst>
              <a:ext uri="{FF2B5EF4-FFF2-40B4-BE49-F238E27FC236}">
                <a16:creationId xmlns:a16="http://schemas.microsoft.com/office/drawing/2014/main" id="{43A9B587-8AA7-FBD9-6578-26E396DCE2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07" y="1948610"/>
            <a:ext cx="6858000" cy="275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685817" fontAlgn="base">
              <a:spcBef>
                <a:spcPct val="0"/>
              </a:spcBef>
              <a:spcAft>
                <a:spcPct val="0"/>
              </a:spcAft>
              <a:defRPr/>
            </a:pPr>
            <a:endParaRPr lang="en-SG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25">
            <a:extLst>
              <a:ext uri="{FF2B5EF4-FFF2-40B4-BE49-F238E27FC236}">
                <a16:creationId xmlns:a16="http://schemas.microsoft.com/office/drawing/2014/main" id="{CFC8DAD5-8993-9204-1C68-2025857D61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0438" y="4190880"/>
            <a:ext cx="6858000" cy="275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685817" fontAlgn="base">
              <a:spcBef>
                <a:spcPct val="0"/>
              </a:spcBef>
              <a:spcAft>
                <a:spcPct val="0"/>
              </a:spcAft>
              <a:defRPr/>
            </a:pPr>
            <a:endParaRPr lang="en-SG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25">
            <a:extLst>
              <a:ext uri="{FF2B5EF4-FFF2-40B4-BE49-F238E27FC236}">
                <a16:creationId xmlns:a16="http://schemas.microsoft.com/office/drawing/2014/main" id="{5B461DAF-DBF0-C2D6-9126-325DD7B52A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0438" y="7223782"/>
            <a:ext cx="6858000" cy="275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685817" fontAlgn="base">
              <a:spcBef>
                <a:spcPct val="0"/>
              </a:spcBef>
              <a:spcAft>
                <a:spcPct val="0"/>
              </a:spcAft>
              <a:defRPr/>
            </a:pPr>
            <a:endParaRPr lang="en-SG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73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121</Words>
  <Application>Microsoft Office PowerPoint</Application>
  <PresentationFormat>A4 Paper (210x297 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Goh, Christopher</dc:creator>
  <cp:lastModifiedBy>Goh, Christopher</cp:lastModifiedBy>
  <cp:revision>17</cp:revision>
  <cp:lastPrinted>2023-01-18T07:24:56Z</cp:lastPrinted>
  <dcterms:created xsi:type="dcterms:W3CDTF">2021-04-08T03:22:29Z</dcterms:created>
  <dcterms:modified xsi:type="dcterms:W3CDTF">2026-04-06T05:35:19Z</dcterms:modified>
</cp:coreProperties>
</file>